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5" r:id="rId4"/>
    <p:sldId id="266" r:id="rId5"/>
    <p:sldId id="267" r:id="rId6"/>
    <p:sldId id="259" r:id="rId7"/>
    <p:sldId id="257" r:id="rId8"/>
    <p:sldId id="270" r:id="rId9"/>
    <p:sldId id="260" r:id="rId10"/>
    <p:sldId id="261" r:id="rId11"/>
    <p:sldId id="262" r:id="rId12"/>
    <p:sldId id="263" r:id="rId13"/>
    <p:sldId id="264" r:id="rId14"/>
    <p:sldId id="268" r:id="rId15"/>
    <p:sldId id="269" r:id="rId16"/>
  </p:sldIdLst>
  <p:sldSz cx="9144000" cy="6858000" type="screen4x3"/>
  <p:notesSz cx="6858000" cy="9144000"/>
  <p:defaultTextStyle>
    <a:defPPr>
      <a:defRPr lang="es-P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684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9CB1FF6-00F6-49C1-ADA7-31E0CF0DACDF}" type="datetimeFigureOut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P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P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FD69451-41ED-43F0-BA82-AF8713837DA8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P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P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4737-17B0-4A41-AF4F-C5BF7C0E4DE8}" type="datetime1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BE01-BDB2-4F8D-B890-11E9953178A6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08406-7112-48B5-91DA-B23D75F4E82C}" type="datetime1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EC12C-DD5E-48A0-8790-9E026498011B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P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EC87B-378E-4DB8-8C6C-86148D608FD8}" type="datetime1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883D3-CFE1-47D9-A543-F7D4808C4331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A4E0D-6374-4FD0-8C5C-CFD135FBCABD}" type="datetime1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9AA2A-9C40-4AD5-8FC6-8BCE63F8F735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P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603E9-9380-4743-A36A-72D2A5C58900}" type="datetime1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DAEE9-3ED8-4815-8604-3C362D007845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6E8BE-35F2-4603-9254-6B155BD16C7E}" type="datetime1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37F01-A30D-4B07-8D33-F4EDC1D6A2B8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P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E0CCA-7CD9-427F-86E4-1DFBE6FA5FCB}" type="datetime1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D5D1C-6F9B-41A2-A0B6-4F4F13A4D40D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DF739-7710-4640-98D4-5EA829CB2989}" type="datetime1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59F3B-FF54-4495-A662-E2576A92060B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470A-0907-4EF2-A707-F0076E5B1518}" type="datetime1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55854-D108-4569-88E9-CBE2E6393464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P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F853E-9B9A-46CB-B77E-9B4B6391EC68}" type="datetime1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E2764-A6C0-43A3-B096-56E76789BC2A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P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30373-8EF4-4E47-8919-59AB2A630009}" type="datetime1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5DEC2-5611-462F-9BBA-4E4279A2E1FA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s-P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67C2FC-8B47-423F-9AC2-DC0EB61CDB5A}" type="datetime1">
              <a:rPr lang="es-PR"/>
              <a:pPr>
                <a:defRPr/>
              </a:pPr>
              <a:t>06/04/2011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9B37D0-5E6F-40DB-8293-70E6D74CC3B6}" type="slidenum">
              <a:rPr lang="es-PR"/>
              <a:pPr>
                <a:defRPr/>
              </a:pPr>
              <a:t>‹#›</a:t>
            </a:fld>
            <a:endParaRPr lang="es-P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Condensaci%C3%B3n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Nube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Precipitaci%C3%B3n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library.thinkquest.org/04apr/00222/spanish/cycle.htm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indows.ucar.edu/tour/link=/earth/climate/cycles_general.sp.html&amp;edu=elem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lora.cl/otros/agua/ciclo2.html" TargetMode="External"/><Relationship Id="rId2" Type="http://schemas.openxmlformats.org/officeDocument/2006/relationships/hyperlink" Target="http://es.wikipedia.org/wiki/Ciclo_hidrol%C3%B3gico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Evaporaci%C3%B3n_(proceso_f%C3%ADsico)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33600" y="2743200"/>
            <a:ext cx="5562600" cy="1219200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R" sz="4800" dirty="0">
                <a:solidFill>
                  <a:schemeClr val="tx1"/>
                </a:solidFill>
              </a:rPr>
              <a:t>Ciclo del Agua</a:t>
            </a:r>
            <a:endParaRPr lang="es-PR" sz="4800" dirty="0">
              <a:solidFill>
                <a:schemeClr val="tx1"/>
              </a:solidFill>
            </a:endParaRPr>
          </a:p>
        </p:txBody>
      </p:sp>
      <p:sp>
        <p:nvSpPr>
          <p:cNvPr id="3" name="Action Button: Forward or Next 2">
            <a:hlinkClick r:id="" action="ppaction://hlinkshowjump?jump=nextslide" highlightClick="1"/>
          </p:cNvPr>
          <p:cNvSpPr/>
          <p:nvPr/>
        </p:nvSpPr>
        <p:spPr>
          <a:xfrm>
            <a:off x="8101013" y="6248400"/>
            <a:ext cx="1042987" cy="6096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procesos</a:t>
            </a:r>
            <a:r>
              <a:rPr lang="en-US" dirty="0" smtClean="0"/>
              <a:t> </a:t>
            </a:r>
            <a:r>
              <a:rPr lang="en-US" dirty="0" err="1" smtClean="0"/>
              <a:t>ocurren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el </a:t>
            </a:r>
            <a:r>
              <a:rPr lang="en-US" dirty="0" err="1" smtClean="0"/>
              <a:t>ciclo</a:t>
            </a:r>
            <a:r>
              <a:rPr lang="en-US" dirty="0" smtClean="0"/>
              <a:t> del </a:t>
            </a:r>
            <a:r>
              <a:rPr lang="en-US" dirty="0" err="1" smtClean="0"/>
              <a:t>agua</a:t>
            </a:r>
            <a:r>
              <a:rPr lang="en-US" dirty="0" smtClean="0"/>
              <a:t>? </a:t>
            </a:r>
            <a:r>
              <a:rPr lang="en-US" sz="4000" dirty="0" smtClean="0"/>
              <a:t>(cont.)</a:t>
            </a:r>
            <a:endParaRPr lang="es-PR" sz="4000" dirty="0"/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038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PR" smtClean="0"/>
              <a:t>	El vapor de agua es el nombre que recibe el agua en forma de gas. El vapor de agua se enfría al subir a la atmósfera, pasa de gas a líquido. Este proceso se conoce como </a:t>
            </a:r>
            <a:r>
              <a:rPr lang="es-PR" smtClean="0">
                <a:hlinkClick r:id="rId2"/>
              </a:rPr>
              <a:t>condensación</a:t>
            </a:r>
            <a:r>
              <a:rPr lang="es-PR" smtClean="0"/>
              <a:t>.</a:t>
            </a:r>
          </a:p>
        </p:txBody>
      </p:sp>
      <p:cxnSp>
        <p:nvCxnSpPr>
          <p:cNvPr id="25" name="Curved Connector 24"/>
          <p:cNvCxnSpPr/>
          <p:nvPr/>
        </p:nvCxnSpPr>
        <p:spPr>
          <a:xfrm rot="16200000" flipV="1">
            <a:off x="4572000" y="3429000"/>
            <a:ext cx="1981200" cy="304800"/>
          </a:xfrm>
          <a:prstGeom prst="curvedConnector3">
            <a:avLst>
              <a:gd name="adj1" fmla="val 50000"/>
            </a:avLst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/>
          <p:nvPr/>
        </p:nvCxnSpPr>
        <p:spPr>
          <a:xfrm rot="16200000" flipV="1">
            <a:off x="5486400" y="3429000"/>
            <a:ext cx="1981200" cy="304800"/>
          </a:xfrm>
          <a:prstGeom prst="curvedConnector3">
            <a:avLst>
              <a:gd name="adj1" fmla="val 50000"/>
            </a:avLst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/>
          <p:nvPr/>
        </p:nvCxnSpPr>
        <p:spPr>
          <a:xfrm rot="16200000" flipV="1">
            <a:off x="6324600" y="3429000"/>
            <a:ext cx="1981200" cy="304800"/>
          </a:xfrm>
          <a:prstGeom prst="curvedConnector3">
            <a:avLst>
              <a:gd name="adj1" fmla="val 50000"/>
            </a:avLst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29200" y="4800600"/>
            <a:ext cx="3124200" cy="381000"/>
          </a:xfrm>
          <a:prstGeom prst="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/>
        </p:nvSpPr>
        <p:spPr>
          <a:xfrm>
            <a:off x="0" y="6172200"/>
            <a:ext cx="1042988" cy="6858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8101013" y="6172200"/>
            <a:ext cx="1042987" cy="6858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1274" name="Slide Number Placeholder 13"/>
          <p:cNvSpPr>
            <a:spLocks noGrp="1"/>
          </p:cNvSpPr>
          <p:nvPr>
            <p:ph type="sldNum" sz="quarter" idx="12"/>
          </p:nvPr>
        </p:nvSpPr>
        <p:spPr bwMode="auto">
          <a:xfrm>
            <a:off x="5867400" y="617220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543790-0348-4A2D-B891-AF9881B3907B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s-PR" sz="16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procesos</a:t>
            </a:r>
            <a:r>
              <a:rPr lang="en-US" dirty="0" smtClean="0"/>
              <a:t> </a:t>
            </a:r>
            <a:r>
              <a:rPr lang="en-US" dirty="0" err="1" smtClean="0"/>
              <a:t>ocurren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el </a:t>
            </a:r>
            <a:r>
              <a:rPr lang="en-US" dirty="0" err="1" smtClean="0"/>
              <a:t>ciclo</a:t>
            </a:r>
            <a:r>
              <a:rPr lang="en-US" dirty="0" smtClean="0"/>
              <a:t> del </a:t>
            </a:r>
            <a:r>
              <a:rPr lang="en-US" dirty="0" err="1" smtClean="0"/>
              <a:t>agua</a:t>
            </a:r>
            <a:r>
              <a:rPr lang="en-US" dirty="0" smtClean="0"/>
              <a:t>? </a:t>
            </a:r>
            <a:r>
              <a:rPr lang="en-US" sz="4000" dirty="0" smtClean="0"/>
              <a:t>(cont.)</a:t>
            </a:r>
            <a:endParaRPr lang="es-PR" sz="4000" dirty="0"/>
          </a:p>
        </p:txBody>
      </p:sp>
      <p:sp>
        <p:nvSpPr>
          <p:cNvPr id="1229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0687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PR" smtClean="0"/>
              <a:t>	Al condensarse, el agua forma millones de gotas muy pequeñas. Estas gotas forman las </a:t>
            </a:r>
            <a:r>
              <a:rPr lang="es-PR" smtClean="0">
                <a:hlinkClick r:id="rId2"/>
              </a:rPr>
              <a:t>nubes</a:t>
            </a:r>
            <a:r>
              <a:rPr lang="es-PR" smtClean="0"/>
              <a:t>.</a:t>
            </a:r>
          </a:p>
        </p:txBody>
      </p:sp>
      <p:sp>
        <p:nvSpPr>
          <p:cNvPr id="5" name="Cloud 4"/>
          <p:cNvSpPr/>
          <p:nvPr/>
        </p:nvSpPr>
        <p:spPr>
          <a:xfrm>
            <a:off x="5029200" y="2139950"/>
            <a:ext cx="3505200" cy="2286000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6" name="Cloud 5"/>
          <p:cNvSpPr/>
          <p:nvPr/>
        </p:nvSpPr>
        <p:spPr>
          <a:xfrm>
            <a:off x="6400800" y="2971800"/>
            <a:ext cx="2362200" cy="1676400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7" name="Action Button: Back or Previous 6">
            <a:hlinkClick r:id="" action="ppaction://hlinkshowjump?jump=previousslide" highlightClick="1"/>
          </p:cNvPr>
          <p:cNvSpPr/>
          <p:nvPr/>
        </p:nvSpPr>
        <p:spPr>
          <a:xfrm>
            <a:off x="0" y="6172200"/>
            <a:ext cx="1042988" cy="6858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8101013" y="6172200"/>
            <a:ext cx="1042987" cy="6858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2296" name="Slide Number Placeholder 12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172200"/>
            <a:ext cx="914400" cy="3048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475385-E7BE-4F6F-B822-29E24E78FE71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s-PR" sz="16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PR" dirty="0" smtClean="0"/>
              <a:t>¿Qué procesos ocurren durante el ciclo del agua</a:t>
            </a:r>
            <a:r>
              <a:rPr lang="en-US" dirty="0" smtClean="0"/>
              <a:t>? </a:t>
            </a:r>
            <a:r>
              <a:rPr lang="en-US" sz="4000" dirty="0" smtClean="0"/>
              <a:t>(cont.)</a:t>
            </a:r>
            <a:endParaRPr lang="es-PR" dirty="0"/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572000" cy="3657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	</a:t>
            </a:r>
            <a:r>
              <a:rPr lang="es-PR" smtClean="0"/>
              <a:t>Cuando las gotas de agua se unen con otras en las nubes, se tornan grandes y pesadas. Entonces, caen a la tierra en forma de lluvia, de nieve  o granizo. Este proceso se conoce como </a:t>
            </a:r>
            <a:r>
              <a:rPr lang="es-PR" smtClean="0">
                <a:hlinkClick r:id="rId2"/>
              </a:rPr>
              <a:t>precipitación</a:t>
            </a:r>
            <a:r>
              <a:rPr lang="es-PR" smtClean="0"/>
              <a:t>.</a:t>
            </a:r>
          </a:p>
        </p:txBody>
      </p:sp>
      <p:sp>
        <p:nvSpPr>
          <p:cNvPr id="5" name="Cloud 4"/>
          <p:cNvSpPr/>
          <p:nvPr/>
        </p:nvSpPr>
        <p:spPr>
          <a:xfrm>
            <a:off x="5410200" y="1905000"/>
            <a:ext cx="3200400" cy="1524000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8" name="Teardrop 7"/>
          <p:cNvSpPr/>
          <p:nvPr/>
        </p:nvSpPr>
        <p:spPr>
          <a:xfrm rot="18979922">
            <a:off x="5776913" y="4011613"/>
            <a:ext cx="257175" cy="282575"/>
          </a:xfrm>
          <a:prstGeom prst="teardrop">
            <a:avLst>
              <a:gd name="adj" fmla="val 193119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9" name="Teardrop 8"/>
          <p:cNvSpPr/>
          <p:nvPr/>
        </p:nvSpPr>
        <p:spPr>
          <a:xfrm rot="18979922">
            <a:off x="6386513" y="3706813"/>
            <a:ext cx="257175" cy="282575"/>
          </a:xfrm>
          <a:prstGeom prst="teardrop">
            <a:avLst>
              <a:gd name="adj" fmla="val 193119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 dirty="0"/>
          </a:p>
        </p:txBody>
      </p:sp>
      <p:sp>
        <p:nvSpPr>
          <p:cNvPr id="10" name="Teardrop 9"/>
          <p:cNvSpPr/>
          <p:nvPr/>
        </p:nvSpPr>
        <p:spPr>
          <a:xfrm rot="18979922">
            <a:off x="7072313" y="4164013"/>
            <a:ext cx="257175" cy="282575"/>
          </a:xfrm>
          <a:prstGeom prst="teardrop">
            <a:avLst>
              <a:gd name="adj" fmla="val 193119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1" name="Teardrop 10"/>
          <p:cNvSpPr/>
          <p:nvPr/>
        </p:nvSpPr>
        <p:spPr>
          <a:xfrm rot="18979922">
            <a:off x="7681913" y="3554413"/>
            <a:ext cx="257175" cy="282575"/>
          </a:xfrm>
          <a:prstGeom prst="teardrop">
            <a:avLst>
              <a:gd name="adj" fmla="val 193119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2" name="Teardrop 11"/>
          <p:cNvSpPr/>
          <p:nvPr/>
        </p:nvSpPr>
        <p:spPr>
          <a:xfrm rot="18979922">
            <a:off x="8139113" y="4011613"/>
            <a:ext cx="257175" cy="282575"/>
          </a:xfrm>
          <a:prstGeom prst="teardrop">
            <a:avLst>
              <a:gd name="adj" fmla="val 193119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3" name="Rectangle 12"/>
          <p:cNvSpPr/>
          <p:nvPr/>
        </p:nvSpPr>
        <p:spPr>
          <a:xfrm>
            <a:off x="5334000" y="4953000"/>
            <a:ext cx="3429000" cy="30480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5" name="Action Button: Back or Previous 14">
            <a:hlinkClick r:id="" action="ppaction://hlinkshowjump?jump=previousslide" highlightClick="1"/>
          </p:cNvPr>
          <p:cNvSpPr/>
          <p:nvPr/>
        </p:nvSpPr>
        <p:spPr>
          <a:xfrm>
            <a:off x="0" y="6172200"/>
            <a:ext cx="1143000" cy="6858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6" name="Action Button: Forward or Next 15">
            <a:hlinkClick r:id="" action="ppaction://hlinkshowjump?jump=nextslide" highlightClick="1"/>
          </p:cNvPr>
          <p:cNvSpPr/>
          <p:nvPr/>
        </p:nvSpPr>
        <p:spPr>
          <a:xfrm>
            <a:off x="8101013" y="6172200"/>
            <a:ext cx="1042987" cy="6858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3325" name="Slide Number Placeholder 20"/>
          <p:cNvSpPr>
            <a:spLocks noGrp="1"/>
          </p:cNvSpPr>
          <p:nvPr>
            <p:ph type="sldNum" sz="quarter" idx="12"/>
          </p:nvPr>
        </p:nvSpPr>
        <p:spPr bwMode="auto">
          <a:xfrm>
            <a:off x="5715000" y="609600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1FCFAA-8646-48C7-8F7A-AA65D920358D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s-PR" sz="16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procesos</a:t>
            </a:r>
            <a:r>
              <a:rPr lang="en-US" dirty="0" smtClean="0"/>
              <a:t> </a:t>
            </a:r>
            <a:r>
              <a:rPr lang="en-US" dirty="0" err="1" smtClean="0"/>
              <a:t>ocurren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el </a:t>
            </a:r>
            <a:r>
              <a:rPr lang="en-US" dirty="0" err="1" smtClean="0"/>
              <a:t>ciclo</a:t>
            </a:r>
            <a:r>
              <a:rPr lang="en-US" dirty="0" smtClean="0"/>
              <a:t> del </a:t>
            </a:r>
            <a:r>
              <a:rPr lang="en-US" dirty="0" err="1" smtClean="0"/>
              <a:t>agua</a:t>
            </a:r>
            <a:r>
              <a:rPr lang="en-US" dirty="0" smtClean="0"/>
              <a:t>? </a:t>
            </a:r>
            <a:r>
              <a:rPr lang="en-US" sz="4000" dirty="0" smtClean="0"/>
              <a:t>(cont.)</a:t>
            </a:r>
            <a:endParaRPr lang="es-PR" dirty="0"/>
          </a:p>
        </p:txBody>
      </p:sp>
      <p:sp>
        <p:nvSpPr>
          <p:cNvPr id="1433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38862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	</a:t>
            </a:r>
            <a:r>
              <a:rPr lang="es-PR" smtClean="0"/>
              <a:t>De esta forma el agua regresa al suelo, donde comienza nuevamente el </a:t>
            </a:r>
            <a:r>
              <a:rPr lang="es-PR" smtClean="0">
                <a:hlinkClick r:id="rId2"/>
              </a:rPr>
              <a:t>ciclo del agua</a:t>
            </a:r>
            <a:r>
              <a:rPr lang="es-PR" smtClean="0"/>
              <a:t>.</a:t>
            </a:r>
          </a:p>
        </p:txBody>
      </p:sp>
      <p:pic>
        <p:nvPicPr>
          <p:cNvPr id="14340" name="Content Placeholder 4" descr="ciclo h2o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48200" y="1905000"/>
            <a:ext cx="4038600" cy="3962400"/>
          </a:xfrm>
          <a:ln>
            <a:solidFill>
              <a:schemeClr val="tx1"/>
            </a:solidFill>
          </a:ln>
        </p:spPr>
      </p:pic>
      <p:sp>
        <p:nvSpPr>
          <p:cNvPr id="6" name="Cloud 5"/>
          <p:cNvSpPr/>
          <p:nvPr/>
        </p:nvSpPr>
        <p:spPr>
          <a:xfrm>
            <a:off x="4953000" y="1981200"/>
            <a:ext cx="914400" cy="9144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7" name="Action Button: Back or Previous 6">
            <a:hlinkClick r:id="" action="ppaction://hlinkshowjump?jump=previousslide" highlightClick="1"/>
          </p:cNvPr>
          <p:cNvSpPr/>
          <p:nvPr/>
        </p:nvSpPr>
        <p:spPr>
          <a:xfrm>
            <a:off x="0" y="6172200"/>
            <a:ext cx="1042988" cy="6858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8101013" y="6248400"/>
            <a:ext cx="1042987" cy="6096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4344" name="Slide Number Placeholder 12"/>
          <p:cNvSpPr>
            <a:spLocks noGrp="1"/>
          </p:cNvSpPr>
          <p:nvPr>
            <p:ph type="sldNum" sz="quarter" idx="12"/>
          </p:nvPr>
        </p:nvSpPr>
        <p:spPr bwMode="auto">
          <a:xfrm>
            <a:off x="5791200" y="617220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1E34C3-378A-4CFC-9319-0E2C69C4A656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s-PR" sz="16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Conclusión</a:t>
            </a:r>
            <a:endParaRPr lang="es-PR" sz="400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10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PR" smtClean="0"/>
              <a:t>	</a:t>
            </a:r>
            <a:r>
              <a:rPr lang="es-PR" sz="2800" smtClean="0"/>
              <a:t>Llegamos al final de esta lección relacionada con el tema del ciclo del agua. Esperamos que hayas obtenido un aprendizaje adecuado sobre este tema.</a:t>
            </a:r>
          </a:p>
          <a:p>
            <a:pPr>
              <a:buFont typeface="Arial" charset="0"/>
              <a:buNone/>
            </a:pPr>
            <a:r>
              <a:rPr lang="es-PR" sz="2800" smtClean="0"/>
              <a:t>	Te invitamos a continuar con el estudio de esta lección haciendo las actividades de práctica y prueba de auto- evaluación.</a:t>
            </a:r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0" y="6248400"/>
            <a:ext cx="1042988" cy="6096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101013" y="6248400"/>
            <a:ext cx="1042987" cy="6096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5366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5715000" y="617220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4E7B20-F22C-4355-8CC5-F91AF70CE1B2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s-PR" sz="16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315200" y="6096000"/>
            <a:ext cx="457200" cy="5016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27E24B-1FA4-4E63-ACF7-854E12C5C044}" type="slidenum">
              <a:rPr lang="es-PR" sz="1600">
                <a:solidFill>
                  <a:srgbClr val="FFFF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s-PR" sz="1600">
              <a:solidFill>
                <a:srgbClr val="FFFF00"/>
              </a:solidFill>
            </a:endParaRPr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0" y="6096000"/>
            <a:ext cx="1066800" cy="7620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/>
        </p:nvSpPr>
        <p:spPr>
          <a:xfrm>
            <a:off x="8077200" y="6096000"/>
            <a:ext cx="1066800" cy="762000"/>
          </a:xfrm>
          <a:prstGeom prst="actionButtonHome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8" name="Rectangle 7"/>
          <p:cNvSpPr/>
          <p:nvPr/>
        </p:nvSpPr>
        <p:spPr>
          <a:xfrm>
            <a:off x="2743200" y="1828800"/>
            <a:ext cx="3657600" cy="2462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66"/>
                </a:solidFill>
                <a:latin typeface="+mn-lt"/>
              </a:rPr>
              <a:t>Fin</a:t>
            </a:r>
            <a:endParaRPr lang="en-US" sz="1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66"/>
              </a:solidFill>
              <a:latin typeface="+mn-l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843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PR" b="1" dirty="0" smtClean="0"/>
              <a:t>Presentación en Power Point creada por Jennifer Arizmendi Morales, Jomarie Ruiz y Jorge Gracia </a:t>
            </a:r>
            <a:endParaRPr lang="es-P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0" y="6172200"/>
            <a:ext cx="1042988" cy="6858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101013" y="6248400"/>
            <a:ext cx="1042987" cy="6096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3077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5791200" y="609600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8A2AE3-23DC-4821-B775-388ACC3D8DF1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s-PR" sz="16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sz="4000" smtClean="0"/>
              <a:t>Instrucciones</a:t>
            </a:r>
            <a:r>
              <a:rPr lang="en-US" smtClean="0"/>
              <a:t> </a:t>
            </a:r>
            <a:endParaRPr lang="es-PR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800" smtClean="0">
                <a:cs typeface="Times New Roman" pitchFamily="18" charset="0"/>
              </a:rPr>
              <a:t> 	</a:t>
            </a:r>
            <a:r>
              <a:rPr lang="es-PR" sz="2800" smtClean="0">
                <a:cs typeface="Times New Roman" pitchFamily="18" charset="0"/>
              </a:rPr>
              <a:t>Estas instrucciones tiene como propósito fundamental ayudarles en el manejo de esta lección:</a:t>
            </a:r>
          </a:p>
          <a:p>
            <a:pPr marL="914400" lvl="1" indent="-514350">
              <a:buFont typeface="Calibri" pitchFamily="34" charset="0"/>
              <a:buAutoNum type="arabicPeriod"/>
            </a:pPr>
            <a:r>
              <a:rPr lang="es-PR" smtClean="0">
                <a:cs typeface="Times New Roman" pitchFamily="18" charset="0"/>
              </a:rPr>
              <a:t>Estudie el contenido detenidamente y tome notas de ser necesario.</a:t>
            </a:r>
          </a:p>
          <a:p>
            <a:pPr marL="914400" lvl="1" indent="-514350">
              <a:buFont typeface="Calibri" pitchFamily="34" charset="0"/>
              <a:buAutoNum type="arabicPeriod"/>
            </a:pPr>
            <a:r>
              <a:rPr lang="en-US" smtClean="0">
                <a:cs typeface="Times New Roman" pitchFamily="18" charset="0"/>
              </a:rPr>
              <a:t>Al </a:t>
            </a:r>
            <a:r>
              <a:rPr lang="es-PR" smtClean="0">
                <a:cs typeface="Times New Roman" pitchFamily="18" charset="0"/>
              </a:rPr>
              <a:t>terminar, regrese al blog </a:t>
            </a:r>
            <a:r>
              <a:rPr lang="en-US" smtClean="0">
                <a:cs typeface="Times New Roman" pitchFamily="18" charset="0"/>
              </a:rPr>
              <a:t>y </a:t>
            </a:r>
            <a:r>
              <a:rPr lang="es-PR" smtClean="0">
                <a:cs typeface="Times New Roman" pitchFamily="18" charset="0"/>
              </a:rPr>
              <a:t>continúe</a:t>
            </a:r>
            <a:r>
              <a:rPr lang="en-US" smtClean="0">
                <a:cs typeface="Times New Roman" pitchFamily="18" charset="0"/>
              </a:rPr>
              <a:t> con la </a:t>
            </a:r>
            <a:r>
              <a:rPr lang="es-PR" smtClean="0">
                <a:cs typeface="Times New Roman" pitchFamily="18" charset="0"/>
              </a:rPr>
              <a:t>próxima tarea.</a:t>
            </a:r>
            <a:endParaRPr lang="es-PR" smtClean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0" y="6172200"/>
            <a:ext cx="1143000" cy="6858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101013" y="6172200"/>
            <a:ext cx="1042987" cy="6858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4102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5791200" y="617220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4465ED-83C1-4713-885A-7559F89267DA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s-PR" sz="16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sz="4000" smtClean="0"/>
              <a:t>Introducción al tema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s-PR" smtClean="0"/>
              <a:t>	</a:t>
            </a:r>
            <a:r>
              <a:rPr lang="es-PR" sz="2800" smtClean="0"/>
              <a:t>En esta lección te presentamos los datos más relevantes del concepto, Ciclo del agua.</a:t>
            </a:r>
          </a:p>
          <a:p>
            <a:pPr>
              <a:buFont typeface="Arial" charset="0"/>
              <a:buNone/>
            </a:pPr>
            <a:r>
              <a:rPr lang="es-PR" sz="2800" smtClean="0"/>
              <a:t>	Esperamos sea de tu agrado y puedas ampliar tus conocimientos acerca de este tema relacionado con la clase de Ciencia.</a:t>
            </a:r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0" y="6172200"/>
            <a:ext cx="1042988" cy="6858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101013" y="6248400"/>
            <a:ext cx="1042987" cy="6096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5126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5715000" y="617220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AC350A-6F28-4C3C-82C2-0F84B88E6485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s-PR" sz="16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sz="4000" smtClean="0"/>
              <a:t>Objetivos de la lección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8862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PR" sz="2800" smtClean="0"/>
              <a:t>Al terminar de estudiar esta lección podrás:</a:t>
            </a:r>
          </a:p>
          <a:p>
            <a:r>
              <a:rPr lang="es-PR" sz="2800" smtClean="0"/>
              <a:t>definir el concepto, ciclo del agua.</a:t>
            </a:r>
          </a:p>
          <a:p>
            <a:r>
              <a:rPr lang="es-PR" sz="2800" smtClean="0"/>
              <a:t>identificar los procesos que ocurren durante el ciclo del agua.</a:t>
            </a:r>
          </a:p>
          <a:p>
            <a:r>
              <a:rPr lang="es-PR" sz="2800" smtClean="0"/>
              <a:t>explicar los procesos que ocurren durante el ciclo del agua.</a:t>
            </a:r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0" y="6172200"/>
            <a:ext cx="1042988" cy="6858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101013" y="6248400"/>
            <a:ext cx="1042987" cy="6096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6150" name="Slide Number Placeholder 10"/>
          <p:cNvSpPr>
            <a:spLocks noGrp="1"/>
          </p:cNvSpPr>
          <p:nvPr>
            <p:ph type="sldNum" sz="quarter" idx="12"/>
          </p:nvPr>
        </p:nvSpPr>
        <p:spPr bwMode="auto">
          <a:xfrm>
            <a:off x="5791200" y="617220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3BCB58-20B1-4858-B899-969A7C5FB5CB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s-PR" sz="16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sz="4000" smtClean="0"/>
              <a:t>¿Qué es un ciclo?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91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PR" smtClean="0"/>
              <a:t>	Un </a:t>
            </a:r>
            <a:r>
              <a:rPr lang="es-PR" smtClean="0">
                <a:hlinkClick r:id="rId2"/>
              </a:rPr>
              <a:t>ciclo</a:t>
            </a:r>
            <a:r>
              <a:rPr lang="es-PR" smtClean="0"/>
              <a:t> es un conjunto de pasos que se repiten una y otra vez. Un ciclo no tiene principio ni fin; es como un círculo. En la naturaleza ocurren ciclos continuamente</a:t>
            </a:r>
            <a:r>
              <a:rPr lang="en-US" smtClean="0"/>
              <a:t>.</a:t>
            </a:r>
            <a:endParaRPr lang="es-PR" smtClean="0"/>
          </a:p>
        </p:txBody>
      </p:sp>
      <p:pic>
        <p:nvPicPr>
          <p:cNvPr id="7172" name="Content Placeholder 4" descr="ciclo water.bmp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48200" y="1752600"/>
            <a:ext cx="4038600" cy="3657600"/>
          </a:xfrm>
          <a:ln w="34925">
            <a:solidFill>
              <a:srgbClr val="0000FF"/>
            </a:solidFill>
          </a:ln>
        </p:spPr>
      </p:pic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0" y="6096000"/>
            <a:ext cx="1219200" cy="7620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101013" y="6172200"/>
            <a:ext cx="1042987" cy="6858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7175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5867400" y="617220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0ECF1A-3D44-4AB1-ADA1-2B562E2DE4B7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PR" sz="16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sz="4000" smtClean="0"/>
              <a:t>¿Qué es el ciclo del agua?</a:t>
            </a:r>
          </a:p>
        </p:txBody>
      </p:sp>
      <p:sp>
        <p:nvSpPr>
          <p:cNvPr id="8195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PR" smtClean="0"/>
              <a:t>	El </a:t>
            </a:r>
            <a:r>
              <a:rPr lang="es-PR" smtClean="0">
                <a:hlinkClick r:id="rId2"/>
              </a:rPr>
              <a:t>ciclo del agua </a:t>
            </a:r>
            <a:r>
              <a:rPr lang="es-PR" smtClean="0"/>
              <a:t>es el proceso que sigue el agua al pasar de la Tierra a la atmósfera y, de nuevo, a la Tierra. </a:t>
            </a:r>
          </a:p>
        </p:txBody>
      </p:sp>
      <p:pic>
        <p:nvPicPr>
          <p:cNvPr id="8196" name="Content Placeholder 5" descr="agua ciclo.jpg">
            <a:hlinkClick r:id="rId3"/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648200" y="1981200"/>
            <a:ext cx="4038600" cy="4114800"/>
          </a:xfrm>
        </p:spPr>
      </p:pic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0" y="6324600"/>
            <a:ext cx="914400" cy="5334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8199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5867400" y="6172200"/>
            <a:ext cx="2209800" cy="4572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419BD9-8421-4141-BC15-C9F9FC0296EE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s-PR" sz="16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¿Qué es el ciclo del agua?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1000" cy="1524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PR" smtClean="0"/>
              <a:t>	Por medio de este ciclo, se forman los diferentes cuerpos de agua: los mares, los ríos y los lagos.</a:t>
            </a:r>
            <a:endParaRPr lang="en-US" smtClean="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248400"/>
            <a:ext cx="838200" cy="2286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225219-5F41-42E9-B859-A6022FD7F5F6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s-PR" sz="1600">
              <a:solidFill>
                <a:srgbClr val="FFFF66"/>
              </a:solidFill>
            </a:endParaRPr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0" y="6248400"/>
            <a:ext cx="1042988" cy="6096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101013" y="6248400"/>
            <a:ext cx="1042987" cy="6096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223" name="Picture 7" descr="53433868_IMG_2683copy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124200"/>
            <a:ext cx="3733800" cy="2438400"/>
          </a:xfrm>
          <a:prstGeom prst="rect">
            <a:avLst/>
          </a:prstGeom>
          <a:noFill/>
          <a:ln w="349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9224" name="Picture 8" descr="381097_puerto_rico_lagos_0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124200"/>
            <a:ext cx="3733800" cy="2438400"/>
          </a:xfrm>
          <a:prstGeom prst="rect">
            <a:avLst/>
          </a:prstGeom>
          <a:noFill/>
          <a:ln w="349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procesos</a:t>
            </a:r>
            <a:r>
              <a:rPr lang="en-US" dirty="0" smtClean="0"/>
              <a:t> </a:t>
            </a:r>
            <a:r>
              <a:rPr lang="en-US" dirty="0" err="1" smtClean="0"/>
              <a:t>ocurren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el </a:t>
            </a:r>
            <a:r>
              <a:rPr lang="en-US" dirty="0" err="1" smtClean="0"/>
              <a:t>ciclo</a:t>
            </a:r>
            <a:r>
              <a:rPr lang="en-US" dirty="0" smtClean="0"/>
              <a:t> del </a:t>
            </a:r>
            <a:r>
              <a:rPr lang="en-US" dirty="0" err="1" smtClean="0"/>
              <a:t>agua</a:t>
            </a:r>
            <a:r>
              <a:rPr lang="en-US" dirty="0" smtClean="0"/>
              <a:t>?</a:t>
            </a:r>
            <a:endParaRPr lang="es-PR" dirty="0"/>
          </a:p>
        </p:txBody>
      </p:sp>
      <p:sp>
        <p:nvSpPr>
          <p:cNvPr id="1024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	</a:t>
            </a:r>
            <a:r>
              <a:rPr lang="es-PR" smtClean="0"/>
              <a:t>El Sol calienta la superficie del suelo, así como la superficie de los cuerpos de agua. Al calentarse, el agua se evapora y sube a la atmósfera en forma de gas. Este proceso se llama </a:t>
            </a:r>
            <a:r>
              <a:rPr lang="es-PR" smtClean="0">
                <a:hlinkClick r:id="rId2"/>
              </a:rPr>
              <a:t>evaporación</a:t>
            </a:r>
            <a:r>
              <a:rPr lang="es-PR" smtClean="0"/>
              <a:t>.</a:t>
            </a:r>
          </a:p>
        </p:txBody>
      </p:sp>
      <p:sp>
        <p:nvSpPr>
          <p:cNvPr id="8" name="Sun 7"/>
          <p:cNvSpPr/>
          <p:nvPr/>
        </p:nvSpPr>
        <p:spPr>
          <a:xfrm>
            <a:off x="6705600" y="1600200"/>
            <a:ext cx="2057400" cy="1981200"/>
          </a:xfrm>
          <a:prstGeom prst="sun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0" name="Rectangle 9"/>
          <p:cNvSpPr/>
          <p:nvPr/>
        </p:nvSpPr>
        <p:spPr>
          <a:xfrm>
            <a:off x="4800600" y="5105400"/>
            <a:ext cx="3886200" cy="381000"/>
          </a:xfrm>
          <a:prstGeom prst="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1" name="Up Arrow 10"/>
          <p:cNvSpPr/>
          <p:nvPr/>
        </p:nvSpPr>
        <p:spPr>
          <a:xfrm>
            <a:off x="7696200" y="3962400"/>
            <a:ext cx="484188" cy="9779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3" name="Up Arrow 12"/>
          <p:cNvSpPr/>
          <p:nvPr/>
        </p:nvSpPr>
        <p:spPr>
          <a:xfrm>
            <a:off x="5029200" y="3962400"/>
            <a:ext cx="484188" cy="9779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4" name="Up Arrow 13"/>
          <p:cNvSpPr/>
          <p:nvPr/>
        </p:nvSpPr>
        <p:spPr>
          <a:xfrm>
            <a:off x="6400800" y="3962400"/>
            <a:ext cx="484188" cy="9779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5" name="Rectangle 14"/>
          <p:cNvSpPr/>
          <p:nvPr/>
        </p:nvSpPr>
        <p:spPr>
          <a:xfrm>
            <a:off x="4419600" y="5105400"/>
            <a:ext cx="2057400" cy="381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2" name="Action Button: Back or Previous 11">
            <a:hlinkClick r:id="" action="ppaction://hlinkshowjump?jump=previousslide" highlightClick="1"/>
          </p:cNvPr>
          <p:cNvSpPr/>
          <p:nvPr/>
        </p:nvSpPr>
        <p:spPr>
          <a:xfrm>
            <a:off x="0" y="6172200"/>
            <a:ext cx="1042988" cy="685800"/>
          </a:xfrm>
          <a:prstGeom prst="actionButtonBackPrevious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6" name="Action Button: Forward or Next 15">
            <a:hlinkClick r:id="" action="ppaction://hlinkshowjump?jump=nextslide" highlightClick="1"/>
          </p:cNvPr>
          <p:cNvSpPr/>
          <p:nvPr/>
        </p:nvSpPr>
        <p:spPr>
          <a:xfrm>
            <a:off x="8101013" y="6172200"/>
            <a:ext cx="1042987" cy="685800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PR"/>
          </a:p>
        </p:txBody>
      </p:sp>
      <p:sp>
        <p:nvSpPr>
          <p:cNvPr id="10252" name="Slide Number Placeholder 20"/>
          <p:cNvSpPr>
            <a:spLocks noGrp="1"/>
          </p:cNvSpPr>
          <p:nvPr>
            <p:ph type="sldNum" sz="quarter" idx="12"/>
          </p:nvPr>
        </p:nvSpPr>
        <p:spPr bwMode="auto">
          <a:xfrm>
            <a:off x="5791200" y="617220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8DD7CE-1434-4970-ACA4-2E2A3C594567}" type="slidenum">
              <a:rPr lang="es-PR" sz="1600">
                <a:solidFill>
                  <a:srgbClr val="FFFF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s-PR" sz="160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165</Words>
  <Application>Microsoft Office PowerPoint</Application>
  <PresentationFormat>On-screen Show (4:3)</PresentationFormat>
  <Paragraphs>48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Arial</vt:lpstr>
      <vt:lpstr>Times New Roman</vt:lpstr>
      <vt:lpstr>Office Theme</vt:lpstr>
      <vt:lpstr>Slide 1</vt:lpstr>
      <vt:lpstr>Presentación en Power Point creada por Jennifer Arizmendi Morales, Jomarie Ruiz y Jorge Gracia </vt:lpstr>
      <vt:lpstr>Instrucciones </vt:lpstr>
      <vt:lpstr>Introducción al tema</vt:lpstr>
      <vt:lpstr>Objetivos de la lección</vt:lpstr>
      <vt:lpstr>¿Qué es un ciclo?</vt:lpstr>
      <vt:lpstr>¿Qué es el ciclo del agua?</vt:lpstr>
      <vt:lpstr>¿Qué es el ciclo del agua?</vt:lpstr>
      <vt:lpstr>¿Qué procesos ocurren durante el ciclo del agua?</vt:lpstr>
      <vt:lpstr>¿Qué procesos ocurren durante el ciclo del agua? (cont.)</vt:lpstr>
      <vt:lpstr>¿Qué procesos ocurren durante el ciclo del agua? (cont.)</vt:lpstr>
      <vt:lpstr>¿Qué procesos ocurren durante el ciclo del agua? (cont.)</vt:lpstr>
      <vt:lpstr>¿Qué procesos ocurren durante el ciclo del agua? (cont.)</vt:lpstr>
      <vt:lpstr>Conclusión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del agua</dc:title>
  <dc:creator>Jennifer</dc:creator>
  <cp:lastModifiedBy>icpc</cp:lastModifiedBy>
  <cp:revision>24</cp:revision>
  <dcterms:created xsi:type="dcterms:W3CDTF">2008-04-19T23:11:37Z</dcterms:created>
  <dcterms:modified xsi:type="dcterms:W3CDTF">2011-04-06T18:55:44Z</dcterms:modified>
</cp:coreProperties>
</file>